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Camber 1 Bold" pitchFamily="2" charset="0"/>
      <p:regular r:id="rId33"/>
    </p:embeddedFont>
    <p:embeddedFont>
      <p:font typeface="Camber 2 Bold" pitchFamily="2" charset="0"/>
      <p:regular r:id="rId34"/>
    </p:embeddedFont>
    <p:embeddedFont>
      <p:font typeface="Lexend" pitchFamily="2" charset="77"/>
      <p:regular r:id="rId35"/>
    </p:embeddedFont>
    <p:embeddedFont>
      <p:font typeface="Lexend Bold" pitchFamily="2" charset="77"/>
      <p:regular r:id="rId36"/>
      <p:bold r:id="rId37"/>
    </p:embeddedFont>
    <p:embeddedFont>
      <p:font typeface="Lexend Deca" pitchFamily="2" charset="77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8" autoAdjust="0"/>
  </p:normalViewPr>
  <p:slideViewPr>
    <p:cSldViewPr>
      <p:cViewPr varScale="1">
        <p:scale>
          <a:sx n="71" d="100"/>
          <a:sy n="71" d="100"/>
        </p:scale>
        <p:origin x="1304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114796" y="190500"/>
            <a:ext cx="11058525" cy="9906000"/>
          </a:xfrm>
          <a:custGeom>
            <a:avLst/>
            <a:gdLst/>
            <a:ahLst/>
            <a:cxnLst/>
            <a:rect l="l" t="t" r="r" b="b"/>
            <a:pathLst>
              <a:path w="11058525" h="9906000">
                <a:moveTo>
                  <a:pt x="0" y="0"/>
                </a:moveTo>
                <a:lnTo>
                  <a:pt x="11058525" y="0"/>
                </a:lnTo>
                <a:lnTo>
                  <a:pt x="11058525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2861893" cy="1058901"/>
          </a:xfrm>
          <a:custGeom>
            <a:avLst/>
            <a:gdLst/>
            <a:ahLst/>
            <a:cxnLst/>
            <a:rect l="l" t="t" r="r" b="b"/>
            <a:pathLst>
              <a:path w="2861893" h="1058901">
                <a:moveTo>
                  <a:pt x="0" y="0"/>
                </a:moveTo>
                <a:lnTo>
                  <a:pt x="2861893" y="0"/>
                </a:lnTo>
                <a:lnTo>
                  <a:pt x="2861893" y="1058901"/>
                </a:lnTo>
                <a:lnTo>
                  <a:pt x="0" y="1058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247650" y="8940136"/>
            <a:ext cx="5753100" cy="318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09.07.2025 | Garmisch-Partenkirchen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69244"/>
            <a:ext cx="9944100" cy="415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79"/>
              </a:lnSpc>
            </a:pP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Management und </a:t>
            </a:r>
            <a:r>
              <a:rPr lang="en-US" sz="5400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interdisziplinäre</a:t>
            </a: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Zusammenarbeit </a:t>
            </a:r>
            <a:r>
              <a:rPr lang="en-US" sz="5400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im</a:t>
            </a: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</a:t>
            </a:r>
            <a:r>
              <a:rPr lang="en-US" sz="5400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Rahmen</a:t>
            </a: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der </a:t>
            </a:r>
            <a:r>
              <a:rPr lang="en-US" sz="5400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therapieresistenten</a:t>
            </a: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</a:t>
            </a:r>
          </a:p>
          <a:p>
            <a:pPr algn="l">
              <a:lnSpc>
                <a:spcPts val="6479"/>
              </a:lnSpc>
            </a:pPr>
            <a:r>
              <a:rPr lang="en-US" sz="5400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Depression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881300"/>
            <a:ext cx="7582089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Dr. med. univ. Lukas Leitner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Facharzt für Psychiatrie und Psychotherapie 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Geriatrie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72024" y="440878"/>
            <a:ext cx="8711607" cy="9405244"/>
          </a:xfrm>
          <a:custGeom>
            <a:avLst/>
            <a:gdLst/>
            <a:ahLst/>
            <a:cxnLst/>
            <a:rect l="l" t="t" r="r" b="b"/>
            <a:pathLst>
              <a:path w="8711607" h="9405244">
                <a:moveTo>
                  <a:pt x="0" y="0"/>
                </a:moveTo>
                <a:lnTo>
                  <a:pt x="8711607" y="0"/>
                </a:lnTo>
                <a:lnTo>
                  <a:pt x="8711607" y="9405244"/>
                </a:lnTo>
                <a:lnTo>
                  <a:pt x="0" y="9405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-3526952" y="4852035"/>
            <a:ext cx="16230600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Was sagt die Leitlinie?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0643741" y="1028700"/>
            <a:ext cx="5143500" cy="8229600"/>
          </a:xfrm>
          <a:custGeom>
            <a:avLst/>
            <a:gdLst/>
            <a:ahLst/>
            <a:cxnLst/>
            <a:rect l="l" t="t" r="r" b="b"/>
            <a:pathLst>
              <a:path w="5143500" h="8229600">
                <a:moveTo>
                  <a:pt x="0" y="0"/>
                </a:moveTo>
                <a:lnTo>
                  <a:pt x="5143500" y="0"/>
                </a:lnTo>
                <a:lnTo>
                  <a:pt x="51435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2443114"/>
            <a:ext cx="6663354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Die Monoamin-hypothese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99626"/>
            <a:ext cx="6663354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Erklärung affektiver Störungen – seit mehr als 50 Jahren1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80421"/>
            <a:ext cx="6663354" cy="261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…schlägt vor, schwere Depressionen seien auf reduzierte Monoamin-Level im synaptischen Spalt zurückzuführen.1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…besagt, eine Erhöhung der Monoamin-Konzentration könne einen antidepressiven Effekt haben.1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0414" y="-99983"/>
            <a:ext cx="17957361" cy="10486967"/>
          </a:xfrm>
          <a:custGeom>
            <a:avLst/>
            <a:gdLst/>
            <a:ahLst/>
            <a:cxnLst/>
            <a:rect l="l" t="t" r="r" b="b"/>
            <a:pathLst>
              <a:path w="17957361" h="10486967">
                <a:moveTo>
                  <a:pt x="0" y="0"/>
                </a:moveTo>
                <a:lnTo>
                  <a:pt x="17957361" y="0"/>
                </a:lnTo>
                <a:lnTo>
                  <a:pt x="17957361" y="10486966"/>
                </a:lnTo>
                <a:lnTo>
                  <a:pt x="0" y="10486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03" r="-619" b="-750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90500" y="190500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6166364" y="821195"/>
            <a:ext cx="1952871" cy="417426"/>
          </a:xfrm>
          <a:custGeom>
            <a:avLst/>
            <a:gdLst/>
            <a:ahLst/>
            <a:cxnLst/>
            <a:rect l="l" t="t" r="r" b="b"/>
            <a:pathLst>
              <a:path w="1952871" h="417426">
                <a:moveTo>
                  <a:pt x="0" y="0"/>
                </a:moveTo>
                <a:lnTo>
                  <a:pt x="1952871" y="0"/>
                </a:lnTo>
                <a:lnTo>
                  <a:pt x="1952871" y="417426"/>
                </a:lnTo>
                <a:lnTo>
                  <a:pt x="0" y="417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1076325"/>
            <a:ext cx="6663354" cy="184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499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repetitive </a:t>
            </a:r>
            <a:r>
              <a:rPr lang="en-US" sz="4499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transkranielle</a:t>
            </a:r>
            <a:r>
              <a:rPr lang="en-US" sz="4499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</a:t>
            </a:r>
            <a:r>
              <a:rPr lang="en-US" sz="4499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Magnetstimulation</a:t>
            </a:r>
            <a:r>
              <a:rPr lang="en-US" sz="4499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</a:t>
            </a:r>
            <a:r>
              <a:rPr lang="en-US" sz="4499" b="1" dirty="0" err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rTMS</a:t>
            </a:r>
            <a:r>
              <a:rPr lang="en-US" sz="4499" b="1" dirty="0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953" y="3648919"/>
            <a:ext cx="8498849" cy="632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nichtinvasiv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an die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Kopfhaut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angelegten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Spule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elektromagnetische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Impulse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erzeugt</a:t>
            </a: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Keine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Narkose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noch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Muskelrelaxation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erforderlich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</a:p>
          <a:p>
            <a:pPr algn="ctr">
              <a:lnSpc>
                <a:spcPts val="3080"/>
              </a:lnSpc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Moduliert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die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Aktivität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in den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Gehirnregionen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die für </a:t>
            </a:r>
          </a:p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      die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Stimmungsregulation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verantwortlich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sind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 </a:t>
            </a: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ctr">
              <a:lnSpc>
                <a:spcPts val="3080"/>
              </a:lnSpc>
            </a:pPr>
            <a:r>
              <a:rPr lang="en-US" sz="2200" b="1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 3 </a:t>
            </a:r>
            <a:r>
              <a:rPr lang="en-US" sz="2200" b="1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Leitlinie</a:t>
            </a:r>
            <a:r>
              <a:rPr lang="en-US" sz="2200" b="1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Depression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</a:p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7-29 |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modifiziert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2022 </a:t>
            </a:r>
          </a:p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Eine repetitive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transkranielle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Magnetstimulation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(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rTMS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) </a:t>
            </a:r>
          </a:p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sollte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bei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therapieresistenten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depressiven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Episoden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angeboten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00" dirty="0" err="1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werden</a:t>
            </a:r>
            <a:r>
              <a:rPr lang="en-US" sz="2200" dirty="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. ⇑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200" dirty="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59173" y="825954"/>
            <a:ext cx="8498849" cy="779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endParaRPr/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D4019"/>
                </a:solidFill>
                <a:latin typeface="Lexend Bold"/>
                <a:ea typeface="Lexend Bold"/>
                <a:cs typeface="Lexend Bold"/>
                <a:sym typeface="Lexend Bold"/>
              </a:rPr>
              <a:t>ein Behandlungszyklus 5 20- bis 30-minütige Sitzungen pro Woche für 3–6 Wochen. </a:t>
            </a:r>
          </a:p>
          <a:p>
            <a:pPr algn="l">
              <a:lnSpc>
                <a:spcPts val="3080"/>
              </a:lnSpc>
            </a:pPr>
            <a:endParaRPr lang="en-US" sz="2200" b="1">
              <a:solidFill>
                <a:srgbClr val="0D4019"/>
              </a:solidFill>
              <a:latin typeface="Lexend Bold"/>
              <a:ea typeface="Lexend Bold"/>
              <a:cs typeface="Lexend Bold"/>
              <a:sym typeface="Lexend Bol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hochfrequente Stimulation des linken dorsolateralen präfrontalen Cortex </a:t>
            </a:r>
          </a:p>
          <a:p>
            <a:pPr algn="ctr">
              <a:lnSpc>
                <a:spcPts val="3080"/>
              </a:lnSpc>
            </a:pPr>
            <a:endParaRPr lang="en-US" sz="220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niederfrequente Stimulation des rechten dorsolateralen präfrontalen Cortex </a:t>
            </a:r>
          </a:p>
          <a:p>
            <a:pPr algn="ctr">
              <a:lnSpc>
                <a:spcPts val="3080"/>
              </a:lnSpc>
            </a:pPr>
            <a:endParaRPr lang="en-US" sz="220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bilaterale rTMS (bTMS) </a:t>
            </a:r>
          </a:p>
          <a:p>
            <a:pPr algn="ctr">
              <a:lnSpc>
                <a:spcPts val="3080"/>
              </a:lnSpc>
            </a:pPr>
            <a:endParaRPr lang="en-US" sz="220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tiefe TMS (dTMS): Stimulation auch subkortikaler Regionen durch spezielle Spulenkonstruktion </a:t>
            </a:r>
          </a:p>
          <a:p>
            <a:pPr algn="ctr">
              <a:lnSpc>
                <a:spcPts val="3080"/>
              </a:lnSpc>
            </a:pPr>
            <a:endParaRPr lang="en-US" sz="2200">
              <a:solidFill>
                <a:srgbClr val="0D401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74986" lvl="1" indent="-237493" algn="ctr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Theta burst stimulation (TBS): 50Hz Stimulation in Gruppen zu 3 Stimuli alle 200 ms. 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Bei Depressionen kommt v. a. eine links-frontale intermittierende TBS (iTBS, 2s Stimulation, 8s Pause) zum Einsatz.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05183" y="3952665"/>
            <a:ext cx="5854117" cy="233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6"/>
              </a:lnSpc>
              <a:spcBef>
                <a:spcPct val="0"/>
              </a:spcBef>
            </a:pPr>
            <a:r>
              <a:rPr lang="en-US" sz="2233" b="1">
                <a:solidFill>
                  <a:srgbClr val="0D4019"/>
                </a:solidFill>
                <a:latin typeface="Lexend Bold"/>
                <a:ea typeface="Lexend Bold"/>
                <a:cs typeface="Lexend Bold"/>
                <a:sym typeface="Lexend Bold"/>
              </a:rPr>
              <a:t>Die häufigste Nebenwirkung</a:t>
            </a:r>
            <a:r>
              <a:rPr lang="en-US" sz="2233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 sind lokale Missempfindungen im Bereich der Stimulation und vorübergehende Kopfschmerzen; </a:t>
            </a:r>
          </a:p>
          <a:p>
            <a:pPr algn="ctr">
              <a:lnSpc>
                <a:spcPts val="3126"/>
              </a:lnSpc>
              <a:spcBef>
                <a:spcPct val="0"/>
              </a:spcBef>
            </a:pPr>
            <a:r>
              <a:rPr lang="en-US" sz="2233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rPr>
              <a:t>sehr selten kann ein epileptischer Anfall ausgelöst werden.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4548" y="2435752"/>
            <a:ext cx="15297458" cy="6023374"/>
          </a:xfrm>
          <a:custGeom>
            <a:avLst/>
            <a:gdLst/>
            <a:ahLst/>
            <a:cxnLst/>
            <a:rect l="l" t="t" r="r" b="b"/>
            <a:pathLst>
              <a:path w="15297458" h="6023374">
                <a:moveTo>
                  <a:pt x="0" y="0"/>
                </a:moveTo>
                <a:lnTo>
                  <a:pt x="15297458" y="0"/>
                </a:lnTo>
                <a:lnTo>
                  <a:pt x="15297458" y="6023374"/>
                </a:lnTo>
                <a:lnTo>
                  <a:pt x="0" y="602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737235"/>
            <a:ext cx="16230600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Nasales Esketamin als Modulator </a:t>
            </a:r>
          </a:p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der glutamatergen Signalübertragung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60013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7199"/>
            <a:ext cx="7912602" cy="791260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B7E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6698" y="1187199"/>
            <a:ext cx="7912602" cy="79126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B7E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800193" y="4852035"/>
            <a:ext cx="500561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Netzwerkstörung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82194" y="4852035"/>
            <a:ext cx="500561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Neuroplastizität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FFFEF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065037"/>
            <a:ext cx="7734300" cy="6193263"/>
            <a:chOff x="0" y="0"/>
            <a:chExt cx="2037017" cy="1631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7017" cy="1631147"/>
            </a:xfrm>
            <a:custGeom>
              <a:avLst/>
              <a:gdLst/>
              <a:ahLst/>
              <a:cxnLst/>
              <a:rect l="l" t="t" r="r" b="b"/>
              <a:pathLst>
                <a:path w="2037017" h="1631147">
                  <a:moveTo>
                    <a:pt x="0" y="0"/>
                  </a:moveTo>
                  <a:lnTo>
                    <a:pt x="2037017" y="0"/>
                  </a:lnTo>
                  <a:lnTo>
                    <a:pt x="2037017" y="1631147"/>
                  </a:lnTo>
                  <a:lnTo>
                    <a:pt x="0" y="1631147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7017" cy="166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5000" y="3065037"/>
            <a:ext cx="7734300" cy="6274106"/>
            <a:chOff x="0" y="0"/>
            <a:chExt cx="2037017" cy="16524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7017" cy="1652439"/>
            </a:xfrm>
            <a:custGeom>
              <a:avLst/>
              <a:gdLst/>
              <a:ahLst/>
              <a:cxnLst/>
              <a:rect l="l" t="t" r="r" b="b"/>
              <a:pathLst>
                <a:path w="2037017" h="1652439">
                  <a:moveTo>
                    <a:pt x="0" y="0"/>
                  </a:moveTo>
                  <a:lnTo>
                    <a:pt x="2037017" y="0"/>
                  </a:lnTo>
                  <a:lnTo>
                    <a:pt x="2037017" y="1652439"/>
                  </a:lnTo>
                  <a:lnTo>
                    <a:pt x="0" y="1652439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37017" cy="1690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83075" y="4089514"/>
            <a:ext cx="6625550" cy="4305996"/>
            <a:chOff x="0" y="0"/>
            <a:chExt cx="1026471" cy="6671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6471" cy="667111"/>
            </a:xfrm>
            <a:custGeom>
              <a:avLst/>
              <a:gdLst/>
              <a:ahLst/>
              <a:cxnLst/>
              <a:rect l="l" t="t" r="r" b="b"/>
              <a:pathLst>
                <a:path w="1026471" h="667111">
                  <a:moveTo>
                    <a:pt x="0" y="0"/>
                  </a:moveTo>
                  <a:lnTo>
                    <a:pt x="1026471" y="0"/>
                  </a:lnTo>
                  <a:lnTo>
                    <a:pt x="1026471" y="667111"/>
                  </a:lnTo>
                  <a:lnTo>
                    <a:pt x="0" y="667111"/>
                  </a:lnTo>
                  <a:close/>
                </a:path>
              </a:pathLst>
            </a:custGeom>
            <a:blipFill>
              <a:blip r:embed="rId2"/>
              <a:stretch>
                <a:fillRect t="-7412" b="-741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380080" y="5361324"/>
            <a:ext cx="1200517" cy="1600690"/>
          </a:xfrm>
          <a:custGeom>
            <a:avLst/>
            <a:gdLst/>
            <a:ahLst/>
            <a:cxnLst/>
            <a:rect l="l" t="t" r="r" b="b"/>
            <a:pathLst>
              <a:path w="1200517" h="1600690">
                <a:moveTo>
                  <a:pt x="0" y="0"/>
                </a:moveTo>
                <a:lnTo>
                  <a:pt x="1200517" y="0"/>
                </a:lnTo>
                <a:lnTo>
                  <a:pt x="1200517" y="1600689"/>
                </a:lnTo>
                <a:lnTo>
                  <a:pt x="0" y="1600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TextBox 14"/>
          <p:cNvSpPr txBox="1"/>
          <p:nvPr/>
        </p:nvSpPr>
        <p:spPr>
          <a:xfrm>
            <a:off x="1028700" y="1076325"/>
            <a:ext cx="15676225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Depression als Netzwerkstörung: </a:t>
            </a:r>
          </a:p>
          <a:p>
            <a:pPr algn="l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Synaptische Verbindungen werden stetig remodelliert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3075" y="8405035"/>
            <a:ext cx="6625550" cy="58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2"/>
              </a:lnSpc>
            </a:pPr>
            <a:r>
              <a:rPr lang="en-US" sz="1400" b="1">
                <a:solidFill>
                  <a:srgbClr val="21231D"/>
                </a:solidFill>
                <a:latin typeface="Lexend Bold"/>
                <a:ea typeface="Lexend Bold"/>
                <a:cs typeface="Lexend Bold"/>
                <a:sym typeface="Lexend Bold"/>
              </a:rPr>
              <a:t>Einschränkungen der synaptischen Plastizität können, wie in Tiermodellen mit depressions-ähnlichem Verhalten (chronischer Stress) gezeigt, zu einem reversiblen Verlust synaptischer Verbindungen führen.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08985" y="3599181"/>
            <a:ext cx="5942707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Einzelne synaptische Verbindungen werden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stetig remodelliert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durch neu gewonnene Erfahrungen,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Lernprozesse, Emotionen, Erinnerungen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54514" y="7271073"/>
            <a:ext cx="4851648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Dieser Prozess beschreibt die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synaptische Plastizität.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Synapsen verändern sich abhängig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von ihrer Aktivität.²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3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0" y="190500"/>
            <a:ext cx="17907000" cy="9906000"/>
          </a:xfrm>
          <a:custGeom>
            <a:avLst/>
            <a:gdLst/>
            <a:ahLst/>
            <a:cxnLst/>
            <a:rect l="l" t="t" r="r" b="b"/>
            <a:pathLst>
              <a:path w="17907000" h="9906000">
                <a:moveTo>
                  <a:pt x="0" y="0"/>
                </a:moveTo>
                <a:lnTo>
                  <a:pt x="17907000" y="0"/>
                </a:lnTo>
                <a:lnTo>
                  <a:pt x="17907000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2824177" y="2948745"/>
            <a:ext cx="12852475" cy="611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Intranasales Esketamin in Kombination mit einem Antidepressivum ist die am gründlichsten evaluierte pharmakologische Strategie für die Akut- und Erhaltungstherapie von Erwachsenen mit TRD. </a:t>
            </a:r>
          </a:p>
          <a:p>
            <a:pPr algn="ctr">
              <a:lnSpc>
                <a:spcPts val="4859"/>
              </a:lnSpc>
            </a:pPr>
            <a:endParaRPr lang="en-US" sz="4499" b="1">
              <a:solidFill>
                <a:srgbClr val="C0F385"/>
              </a:solidFill>
              <a:latin typeface="Camber 1 Bold"/>
              <a:ea typeface="Camber 1 Bold"/>
              <a:cs typeface="Camber 1 Bold"/>
              <a:sym typeface="Camber 1 Bold"/>
            </a:endParaRPr>
          </a:p>
          <a:p>
            <a:pPr algn="ctr">
              <a:lnSpc>
                <a:spcPts val="4859"/>
              </a:lnSpc>
            </a:pPr>
            <a:endParaRPr lang="en-US" sz="4499" b="1">
              <a:solidFill>
                <a:srgbClr val="C0F385"/>
              </a:solidFill>
              <a:latin typeface="Camber 1 Bold"/>
              <a:ea typeface="Camber 1 Bold"/>
              <a:cs typeface="Camber 1 Bold"/>
              <a:sym typeface="Camber 1 Bold"/>
            </a:endParaRPr>
          </a:p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The World Psychiatry Consensus Statement 2023</a:t>
            </a:r>
          </a:p>
          <a:p>
            <a:pPr algn="ctr">
              <a:lnSpc>
                <a:spcPts val="4859"/>
              </a:lnSpc>
            </a:pPr>
            <a:endParaRPr lang="en-US" sz="4499" b="1">
              <a:solidFill>
                <a:srgbClr val="C0F385"/>
              </a:solidFill>
              <a:latin typeface="Camber 1 Bold"/>
              <a:ea typeface="Camber 1 Bold"/>
              <a:cs typeface="Camber 1 Bold"/>
              <a:sym typeface="Camber 1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3879" y="2426283"/>
            <a:ext cx="5101059" cy="2632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Januar</a:t>
            </a: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 2025</a:t>
            </a:r>
          </a:p>
          <a:p>
            <a:pPr algn="ctr">
              <a:lnSpc>
                <a:spcPts val="5179"/>
              </a:lnSpc>
            </a:pP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bundesweit</a:t>
            </a: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gültige</a:t>
            </a: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 </a:t>
            </a:r>
          </a:p>
          <a:p>
            <a:pPr algn="ctr">
              <a:lnSpc>
                <a:spcPts val="5179"/>
              </a:lnSpc>
            </a:pP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Praxisbesonderheit</a:t>
            </a:r>
            <a:endParaRPr lang="en-US" sz="3699" b="1" dirty="0">
              <a:solidFill>
                <a:srgbClr val="000000"/>
              </a:solidFill>
              <a:latin typeface="Camber 2 Bold"/>
              <a:ea typeface="Camber 2 Bold"/>
              <a:cs typeface="Camber 2 Bold"/>
              <a:sym typeface="Camber 2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für </a:t>
            </a: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Spravato</a:t>
            </a:r>
            <a:endParaRPr lang="en-US" sz="3699" b="1" dirty="0">
              <a:solidFill>
                <a:srgbClr val="000000"/>
              </a:solidFill>
              <a:latin typeface="Camber 2 Bold"/>
              <a:ea typeface="Camber 2 Bold"/>
              <a:cs typeface="Camber 2 Bold"/>
              <a:sym typeface="Camber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004870" y="2410595"/>
            <a:ext cx="8678627" cy="394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seit</a:t>
            </a: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 Oktober 2023</a:t>
            </a:r>
          </a:p>
          <a:p>
            <a:pPr algn="ctr">
              <a:lnSpc>
                <a:spcPts val="5179"/>
              </a:lnSpc>
            </a:pPr>
            <a:r>
              <a:rPr lang="en-US" sz="3699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EBM Ziffer (GOP 01549) </a:t>
            </a:r>
            <a:r>
              <a:rPr lang="en-US" sz="3699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Nachbeobachtungszeit</a:t>
            </a:r>
            <a:endParaRPr lang="en-US" sz="3699" b="1" dirty="0">
              <a:solidFill>
                <a:srgbClr val="000000"/>
              </a:solidFill>
              <a:latin typeface="Camber 2 Bold"/>
              <a:ea typeface="Camber 2 Bold"/>
              <a:cs typeface="Camber 2 Bold"/>
              <a:sym typeface="Camber 2 Bold"/>
            </a:endParaRPr>
          </a:p>
          <a:p>
            <a:pPr algn="ctr">
              <a:lnSpc>
                <a:spcPts val="5179"/>
              </a:lnSpc>
            </a:pPr>
            <a:endParaRPr lang="en-US" sz="3699" b="1" dirty="0">
              <a:solidFill>
                <a:srgbClr val="000000"/>
              </a:solidFill>
              <a:latin typeface="Camber 2 Bold"/>
              <a:ea typeface="Camber 2 Bold"/>
              <a:cs typeface="Camber 2 Bold"/>
              <a:sym typeface="Camber 2 Bold"/>
            </a:endParaRPr>
          </a:p>
          <a:p>
            <a:pPr algn="ctr">
              <a:lnSpc>
                <a:spcPts val="5179"/>
              </a:lnSpc>
            </a:pPr>
            <a:endParaRPr lang="en-US" sz="3699" b="1" dirty="0">
              <a:solidFill>
                <a:srgbClr val="000000"/>
              </a:solidFill>
              <a:latin typeface="Camber 2 Bold"/>
              <a:ea typeface="Camber 2 Bold"/>
              <a:cs typeface="Camber 2 Bold"/>
              <a:sym typeface="Camber 2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9800" y="6515100"/>
            <a:ext cx="14337655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21. September 2023 G-BA </a:t>
            </a:r>
            <a:r>
              <a:rPr lang="en-US" sz="3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Beschluss</a:t>
            </a:r>
            <a:r>
              <a:rPr lang="en-US" sz="3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im</a:t>
            </a: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Nutzenbewertungsverfahren</a:t>
            </a: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für SPRAVATO® in der </a:t>
            </a:r>
            <a:r>
              <a:rPr lang="en-US" sz="320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Indikation</a:t>
            </a: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TRD </a:t>
            </a:r>
            <a:r>
              <a:rPr lang="en-US" sz="320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einen</a:t>
            </a: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Anhaltspunkt</a:t>
            </a: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für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einen</a:t>
            </a:r>
            <a:r>
              <a:rPr lang="en-US" sz="3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beträchtlichen</a:t>
            </a:r>
            <a:r>
              <a:rPr lang="en-US" sz="3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Zusatznutzen</a:t>
            </a:r>
            <a:r>
              <a:rPr lang="en-US" sz="3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.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lang="en-US" sz="2400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FFFEF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497540"/>
            <a:ext cx="7734300" cy="6760760"/>
            <a:chOff x="0" y="0"/>
            <a:chExt cx="2037017" cy="1780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7017" cy="1780612"/>
            </a:xfrm>
            <a:custGeom>
              <a:avLst/>
              <a:gdLst/>
              <a:ahLst/>
              <a:cxnLst/>
              <a:rect l="l" t="t" r="r" b="b"/>
              <a:pathLst>
                <a:path w="2037017" h="1780612">
                  <a:moveTo>
                    <a:pt x="0" y="0"/>
                  </a:moveTo>
                  <a:lnTo>
                    <a:pt x="2037017" y="0"/>
                  </a:lnTo>
                  <a:lnTo>
                    <a:pt x="2037017" y="1780612"/>
                  </a:lnTo>
                  <a:lnTo>
                    <a:pt x="0" y="1780612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7017" cy="1818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5000" y="2497540"/>
            <a:ext cx="7734300" cy="6760760"/>
            <a:chOff x="0" y="0"/>
            <a:chExt cx="2037017" cy="17806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7017" cy="1780612"/>
            </a:xfrm>
            <a:custGeom>
              <a:avLst/>
              <a:gdLst/>
              <a:ahLst/>
              <a:cxnLst/>
              <a:rect l="l" t="t" r="r" b="b"/>
              <a:pathLst>
                <a:path w="2037017" h="1780612">
                  <a:moveTo>
                    <a:pt x="0" y="0"/>
                  </a:moveTo>
                  <a:lnTo>
                    <a:pt x="2037017" y="0"/>
                  </a:lnTo>
                  <a:lnTo>
                    <a:pt x="2037017" y="1780612"/>
                  </a:lnTo>
                  <a:lnTo>
                    <a:pt x="0" y="1780612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37017" cy="1818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76325"/>
            <a:ext cx="1353409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Therapiemöglichkeiten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89319" y="3424654"/>
            <a:ext cx="641306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Elektrokrampftherapie (EKT)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5619" y="3424654"/>
            <a:ext cx="641306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Lithium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85619" y="4089499"/>
            <a:ext cx="6413062" cy="392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Blutabnahme (wöchentlich für 4 Wochen, danach monatlich für 6 Monate, danach alle 3 Monate)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Cave: Lithium-Nephropathie bei Langzeitanwendung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Geringe therapeutische Breite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Gefahr der Lithium-Intoxikation (NSAR!)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89319" y="4089499"/>
            <a:ext cx="6413062" cy="348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Voruntersuchungen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Nur in Zentren durchführbar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10-12 Einzelbehandlungen (2-3 pro Woche)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Narkose, Muskelrelaxation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Therapeutischer Krampfanfall (zwischen 30-60 Sekunden)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nachwievor der Goldstandard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-338588" y="4749165"/>
            <a:ext cx="904664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E4F9F4"/>
                </a:solidFill>
                <a:latin typeface="Camber 2 Bold"/>
                <a:ea typeface="Camber 2 Bold"/>
                <a:cs typeface="Camber 2 Bold"/>
                <a:sym typeface="Camber 2 Bold"/>
              </a:rPr>
              <a:t>Interessenskonflikte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16849" y="1457761"/>
            <a:ext cx="8278416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Berater und Referententätigkeit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10732" y="3750652"/>
            <a:ext cx="7510468" cy="385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Johnson &amp; Johnson</a:t>
            </a: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Hello Better</a:t>
            </a:r>
          </a:p>
          <a:p>
            <a:pPr algn="l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Neuraxpharm</a:t>
            </a:r>
            <a:endParaRPr lang="en-US" sz="3799" dirty="0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Lundbeck</a:t>
            </a: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Servier</a:t>
            </a:r>
          </a:p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E2D5A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10119742"/>
            <a:chOff x="0" y="0"/>
            <a:chExt cx="4716247" cy="2665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65282"/>
            </a:xfrm>
            <a:custGeom>
              <a:avLst/>
              <a:gdLst/>
              <a:ahLst/>
              <a:cxnLst/>
              <a:rect l="l" t="t" r="r" b="b"/>
              <a:pathLst>
                <a:path w="4716247" h="2665282">
                  <a:moveTo>
                    <a:pt x="0" y="0"/>
                  </a:moveTo>
                  <a:lnTo>
                    <a:pt x="4716247" y="0"/>
                  </a:lnTo>
                  <a:lnTo>
                    <a:pt x="4716247" y="2665282"/>
                  </a:lnTo>
                  <a:lnTo>
                    <a:pt x="0" y="2665282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703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Tranylcypromin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Streng Tyramin-arme Ernährung (z.B.: kein Parmesan, Emmentaler, Camembert, Salami, geräucherter Fisch, Walnüsse, Alkohol, auch kein alkoholfreier Wein bzw. alkoholfreies Bier); Nebenwirkungen: Übelkeit, Kopfschmerzen, Blutdruckanstieg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Antipsychotika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Quetiapin</a:t>
              </a: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 (in Label), Amisulprid (off Label), Fluanxol (off Label), Sulpirid (off Label), Aripiprazol (off Label) 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Antiepileptika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Lamotrigin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Repetitive transkranielle Magnetstimulation rTMS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Magnetspule wird am Kopf angelegt; 1 x täglich, mehrwöchige Behandlungsserien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Keine Leistung der GKV, PKV übernimmt in der Regel die Kosten nach vorherigem Antrag</a:t>
              </a:r>
            </a:p>
            <a:p>
              <a:pPr algn="ctr">
                <a:lnSpc>
                  <a:spcPts val="3499"/>
                </a:lnSpc>
              </a:pPr>
              <a:endParaRPr lang="en-US" sz="2499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Psychotherapeutische Verfahren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CBASP</a:t>
              </a: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 (Cognitive Behavioral Analysis System of Psychotherapy)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D4019"/>
                  </a:solidFill>
                  <a:latin typeface="Lexend Bold"/>
                  <a:ea typeface="Lexend Bold"/>
                  <a:cs typeface="Lexend Bold"/>
                  <a:sym typeface="Lexend Bold"/>
                </a:rPr>
                <a:t>IPT-D </a:t>
              </a:r>
              <a:r>
                <a:rPr lang="en-US" sz="2499">
                  <a:solidFill>
                    <a:srgbClr val="0D4019"/>
                  </a:solidFill>
                  <a:latin typeface="Lexend"/>
                  <a:ea typeface="Lexend"/>
                  <a:cs typeface="Lexend"/>
                  <a:sym typeface="Lexend"/>
                </a:rPr>
                <a:t>(Interpersonelle Psychotherapie von Dysthymien)</a:t>
              </a:r>
            </a:p>
            <a:p>
              <a:pPr algn="ctr">
                <a:lnSpc>
                  <a:spcPts val="3080"/>
                </a:lnSpc>
              </a:pPr>
              <a:endParaRPr lang="en-US" sz="2499">
                <a:solidFill>
                  <a:srgbClr val="0D4019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76325"/>
            <a:ext cx="16230600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Therapiemöglichkeiten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0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FFFEF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8319" y="3898638"/>
            <a:ext cx="7734300" cy="5359662"/>
            <a:chOff x="0" y="0"/>
            <a:chExt cx="2037017" cy="1411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7017" cy="1411598"/>
            </a:xfrm>
            <a:custGeom>
              <a:avLst/>
              <a:gdLst/>
              <a:ahLst/>
              <a:cxnLst/>
              <a:rect l="l" t="t" r="r" b="b"/>
              <a:pathLst>
                <a:path w="2037017" h="1411598">
                  <a:moveTo>
                    <a:pt x="0" y="0"/>
                  </a:moveTo>
                  <a:lnTo>
                    <a:pt x="2037017" y="0"/>
                  </a:lnTo>
                  <a:lnTo>
                    <a:pt x="2037017" y="1411598"/>
                  </a:lnTo>
                  <a:lnTo>
                    <a:pt x="0" y="141159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7017" cy="1449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5000" y="3898638"/>
            <a:ext cx="7734300" cy="5359662"/>
            <a:chOff x="0" y="0"/>
            <a:chExt cx="2037017" cy="1411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7017" cy="1411598"/>
            </a:xfrm>
            <a:custGeom>
              <a:avLst/>
              <a:gdLst/>
              <a:ahLst/>
              <a:cxnLst/>
              <a:rect l="l" t="t" r="r" b="b"/>
              <a:pathLst>
                <a:path w="2037017" h="1411598">
                  <a:moveTo>
                    <a:pt x="0" y="0"/>
                  </a:moveTo>
                  <a:lnTo>
                    <a:pt x="2037017" y="0"/>
                  </a:lnTo>
                  <a:lnTo>
                    <a:pt x="2037017" y="1411598"/>
                  </a:lnTo>
                  <a:lnTo>
                    <a:pt x="0" y="141159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37017" cy="1449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185619" y="4250014"/>
            <a:ext cx="6413062" cy="480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Therapieresistente Depression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      (Langzeitbehandlung)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Bei Nichtansprechen auf mindestens 2 unterschiedlicheTherapien 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mit Antidepressiva 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 der aktuellen Episode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Empfohlene Behandlungsdauer: 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     6 Monate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28463" y="4250014"/>
            <a:ext cx="6413062" cy="436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Depressiver psychiatrischer Notfall 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     (akute Kurzzeitbehandlung)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Depressive Symptome, die nach fachärztlichem Ermessen einem  depressiven psychiatrischen Notfall entsprechen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Empfohlene Behandlungsdauer: 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     4 Wochen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46662" y="502126"/>
            <a:ext cx="12691914" cy="23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 dirty="0" err="1">
                <a:solidFill>
                  <a:srgbClr val="0D4019"/>
                </a:solidFill>
                <a:latin typeface="Camber 2 Bold"/>
                <a:ea typeface="Camber 2 Bold"/>
                <a:cs typeface="Camber 2 Bold"/>
                <a:sym typeface="Camber 2 Bold"/>
              </a:rPr>
              <a:t>Esketamin</a:t>
            </a:r>
            <a:r>
              <a:rPr lang="en-US" sz="2900" b="1" dirty="0">
                <a:solidFill>
                  <a:srgbClr val="0D4019"/>
                </a:solidFill>
                <a:latin typeface="Camber 2 Bold"/>
                <a:ea typeface="Camber 2 Bold"/>
                <a:cs typeface="Camber 2 Bold"/>
                <a:sym typeface="Camber 2 Bold"/>
              </a:rPr>
              <a:t> intranasal</a:t>
            </a:r>
          </a:p>
          <a:p>
            <a:pPr marL="561344" lvl="1" indent="-280672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Bei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mittelgradiger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bis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schwerer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Major Depression</a:t>
            </a:r>
          </a:p>
          <a:p>
            <a:pPr marL="561344" lvl="1" indent="-280672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Bei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Erwachsenen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ab 18 Jahren</a:t>
            </a:r>
          </a:p>
          <a:p>
            <a:pPr marL="561344" lvl="1" indent="-280672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Bei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depressivem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Notfall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: In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Kombination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mit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einem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oralen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Antidepressivum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</a:p>
          <a:p>
            <a:pPr marL="561344" lvl="1" indent="-280672" algn="just">
              <a:lnSpc>
                <a:spcPts val="3640"/>
              </a:lnSpc>
              <a:buFont typeface="Arial"/>
              <a:buChar char="•"/>
            </a:pP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Bei TRD: In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Kombination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-US" sz="2600" dirty="0" err="1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mit</a:t>
            </a:r>
            <a:r>
              <a:rPr lang="en-US" sz="2600" dirty="0">
                <a:solidFill>
                  <a:srgbClr val="0D4019"/>
                </a:solidFill>
                <a:latin typeface="Lexend Deca"/>
                <a:ea typeface="Lexend Deca"/>
                <a:cs typeface="Lexend Deca"/>
                <a:sym typeface="Lexend Deca"/>
              </a:rPr>
              <a:t> SSRI / SNRI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60881" y="3163529"/>
            <a:ext cx="1790700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Zugelassen in zwei Indikationen bei Major Depression (MDD)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716247" cy="2665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76325"/>
            <a:ext cx="16230600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Durchführung der Therapie mit Esketamin Nasenspray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9319" y="3434179"/>
            <a:ext cx="6413062" cy="4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Vorbereitung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85619" y="3434179"/>
            <a:ext cx="6413062" cy="44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32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Bei unerwünschten Ereignissen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85619" y="4089499"/>
            <a:ext cx="6413062" cy="54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Ggf. Nitrospray und Lorazepam zur Behandlung von UAW, keine länger wirksamen Blutdrucksenker 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Bei Angst: Ansprache, Berührung, Rückführung zu positiven Erinnerungen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Bei Übelkeit/Erbrechen Ondansetron 4mg -8 mg Lingualtabletten, ggf. auch prophylaktisch oder Vomex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89319" y="4089499"/>
            <a:ext cx="6413062" cy="492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Alle MFAs und Ärzte sind geschult.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Zentrale Terminverwaltung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Lieferung des Medikaments durch die Apotheke direkt an die Praxis. 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Bequemer Stuhl in ruhigem Bereich, ggf. Musik, Decke, positive Erinnerung ansprechen</a:t>
            </a:r>
          </a:p>
          <a:p>
            <a:pPr marL="604523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Blutdruckmessgerät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31207" y="2237668"/>
            <a:ext cx="13592585" cy="7390968"/>
          </a:xfrm>
          <a:custGeom>
            <a:avLst/>
            <a:gdLst/>
            <a:ahLst/>
            <a:cxnLst/>
            <a:rect l="l" t="t" r="r" b="b"/>
            <a:pathLst>
              <a:path w="13592585" h="7390968">
                <a:moveTo>
                  <a:pt x="0" y="0"/>
                </a:moveTo>
                <a:lnTo>
                  <a:pt x="13592585" y="0"/>
                </a:lnTo>
                <a:lnTo>
                  <a:pt x="13592585" y="7390969"/>
                </a:lnTo>
                <a:lnTo>
                  <a:pt x="0" y="7390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1076325"/>
            <a:ext cx="16230600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Dosierung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94103" y="2612602"/>
            <a:ext cx="13577280" cy="6415265"/>
          </a:xfrm>
          <a:custGeom>
            <a:avLst/>
            <a:gdLst/>
            <a:ahLst/>
            <a:cxnLst/>
            <a:rect l="l" t="t" r="r" b="b"/>
            <a:pathLst>
              <a:path w="13577280" h="6415265">
                <a:moveTo>
                  <a:pt x="0" y="0"/>
                </a:moveTo>
                <a:lnTo>
                  <a:pt x="13577280" y="0"/>
                </a:lnTo>
                <a:lnTo>
                  <a:pt x="13577280" y="6415265"/>
                </a:lnTo>
                <a:lnTo>
                  <a:pt x="0" y="6415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1076325"/>
            <a:ext cx="16230600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Verträglichkeitsprofil von nasalem Esketamin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5050" y="191467"/>
            <a:ext cx="9942450" cy="9906000"/>
            <a:chOff x="0" y="0"/>
            <a:chExt cx="1540346" cy="15346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0346" cy="1534699"/>
            </a:xfrm>
            <a:custGeom>
              <a:avLst/>
              <a:gdLst/>
              <a:ahLst/>
              <a:cxnLst/>
              <a:rect l="l" t="t" r="r" b="b"/>
              <a:pathLst>
                <a:path w="1540346" h="1534699">
                  <a:moveTo>
                    <a:pt x="0" y="0"/>
                  </a:moveTo>
                  <a:lnTo>
                    <a:pt x="1540346" y="0"/>
                  </a:lnTo>
                  <a:lnTo>
                    <a:pt x="1540346" y="1534699"/>
                  </a:lnTo>
                  <a:lnTo>
                    <a:pt x="0" y="1534699"/>
                  </a:lnTo>
                  <a:close/>
                </a:path>
              </a:pathLst>
            </a:custGeom>
            <a:blipFill>
              <a:blip r:embed="rId2"/>
              <a:stretch>
                <a:fillRect l="-768" r="-76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19050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1896428"/>
            <a:ext cx="6663354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Wie kommt Esketamin Nasenspray zum Patienten?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77223"/>
            <a:ext cx="6663354" cy="535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Gar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nicht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„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keine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Abgabe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an den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Patienten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Lieferung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an die Praxis“ –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  „ad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manum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medici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“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Verbleibt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beim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Arzt in der Praxis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Arzt muss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zuvor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behördliches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Schulungsmaterial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bestätigen</a:t>
            </a:r>
            <a:endParaRPr lang="en-US" sz="2500" dirty="0">
              <a:solidFill>
                <a:srgbClr val="FFFEFA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Rezept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an die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Apotheke</a:t>
            </a:r>
            <a:endParaRPr lang="en-US" sz="2500" dirty="0">
              <a:solidFill>
                <a:srgbClr val="FFFEFA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Apotheke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prüft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bei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Hersteller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und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liefert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direkt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an den Arzt.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Weiterbehandlung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/Urlaub/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Krankheit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erfordert</a:t>
            </a:r>
            <a:r>
              <a:rPr lang="en-US" sz="2500" dirty="0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500" dirty="0" err="1">
                <a:solidFill>
                  <a:srgbClr val="FFFEFA"/>
                </a:solidFill>
                <a:latin typeface="Lexend"/>
                <a:ea typeface="Lexend"/>
                <a:cs typeface="Lexend"/>
                <a:sym typeface="Lexend"/>
              </a:rPr>
              <a:t>Vernetzung</a:t>
            </a:r>
            <a:endParaRPr lang="en-US" sz="2500" dirty="0">
              <a:solidFill>
                <a:srgbClr val="FFFEFA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0D401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7199"/>
            <a:ext cx="7912602" cy="791260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F38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6698" y="1187199"/>
            <a:ext cx="7912602" cy="79126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82194" y="4244872"/>
            <a:ext cx="500561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8160" y="5253457"/>
            <a:ext cx="707368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Setting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60013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7199"/>
            <a:ext cx="7912602" cy="791260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B7E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6698" y="1187199"/>
            <a:ext cx="7912602" cy="79126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82194" y="4244872"/>
            <a:ext cx="500561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8160" y="5253457"/>
            <a:ext cx="7073681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Ggf. leise Musik, </a:t>
            </a:r>
          </a:p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je nach Patient:innenwunsch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0E2D5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7199"/>
            <a:ext cx="7912602" cy="791260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EFE6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6698" y="1187199"/>
            <a:ext cx="7912602" cy="79126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EFE6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82194" y="4244872"/>
            <a:ext cx="500561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0E2D5A"/>
                </a:solidFill>
                <a:latin typeface="Camber 1 Bold"/>
                <a:ea typeface="Camber 1 Bold"/>
                <a:cs typeface="Camber 1 Bold"/>
                <a:sym typeface="Camber 1 Bold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8160" y="5253457"/>
            <a:ext cx="7073681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0E2D5A"/>
                </a:solidFill>
                <a:latin typeface="Camber 1 Bold"/>
                <a:ea typeface="Camber 1 Bold"/>
                <a:cs typeface="Camber 1 Bold"/>
                <a:sym typeface="Camber 1 Bold"/>
              </a:rPr>
              <a:t>Ggf. Kissen/Decke, je nach Patient:innenwunsch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245599" y="31674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206203" y="190500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4471848"/>
            <a:ext cx="6663354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D4019"/>
                </a:solidFill>
                <a:latin typeface="Camber 2 Bold"/>
                <a:ea typeface="Camber 2 Bold"/>
                <a:cs typeface="Camber 2 Bold"/>
                <a:sym typeface="Camber 2 Bold"/>
              </a:rPr>
              <a:t>Weitere Optionen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050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4547235"/>
            <a:ext cx="6366650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TRD? </a:t>
            </a:r>
          </a:p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Was ist das?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7472" y="3166443"/>
            <a:ext cx="7991828" cy="3956048"/>
            <a:chOff x="0" y="0"/>
            <a:chExt cx="10655771" cy="5274731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655771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4" lvl="1" indent="-269877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rPr>
                <a:t>Servus Lukas, ich hätte 2–3 Fragen…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9908"/>
              <a:ext cx="10655771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4" lvl="1" indent="-269877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rPr>
                <a:t>Hallo Lukas, hast du Urlaub oder wärst du ansprechbar für Termine für 2 Patienten…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51640"/>
              <a:ext cx="10655771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4" lvl="1" indent="-269877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rPr>
                <a:t>Guten Morgen Lukas. Du erinnerst dich an meinen Patienten XY?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143373"/>
              <a:ext cx="10655771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4" lvl="1" indent="-269877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rPr>
                <a:t>Ich habe noch eine Frage: Patient XY, noch immer schwer depressiv laut Fragebogen ….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55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716247" cy="2665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5463" y="507974"/>
            <a:ext cx="12621924" cy="1567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sz="222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Botox </a:t>
            </a:r>
          </a:p>
          <a:p>
            <a:pPr algn="l">
              <a:lnSpc>
                <a:spcPts val="3108"/>
              </a:lnSpc>
              <a:spcBef>
                <a:spcPct val="0"/>
              </a:spcBef>
            </a:pP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Injektion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in die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Stirnmuskulatur</a:t>
            </a:r>
            <a:endParaRPr lang="en-US" sz="2220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108"/>
              </a:lnSpc>
              <a:spcBef>
                <a:spcPct val="0"/>
              </a:spcBef>
            </a:pP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Lähmung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der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Stirnmuskeln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durch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Botox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soll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die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Rückkopplung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negativer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Emotionen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drosseln</a:t>
            </a:r>
            <a:endParaRPr lang="en-US" sz="2220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108"/>
              </a:lnSpc>
              <a:spcBef>
                <a:spcPct val="0"/>
              </a:spcBef>
            </a:pP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(Facial-Feedback-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Hypothese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Mimik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verknüpft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mit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unserem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2220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Gefühlsleben</a:t>
            </a:r>
            <a:r>
              <a:rPr lang="en-US" sz="222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463" y="2667923"/>
            <a:ext cx="6214467" cy="2751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Psylocibin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Gerd </a:t>
            </a:r>
            <a:r>
              <a:rPr lang="en-US" sz="2199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Gründer</a:t>
            </a:r>
            <a:r>
              <a:rPr lang="en-US" sz="2199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ZI Mannheim/Ovid </a:t>
            </a:r>
            <a:r>
              <a:rPr lang="en-US" sz="2199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Klinik</a:t>
            </a:r>
            <a:r>
              <a:rPr lang="en-US" sz="2199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Berlin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Cannabinoid </a:t>
            </a:r>
            <a:r>
              <a:rPr lang="en-US" sz="2199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Produkte</a:t>
            </a:r>
            <a:r>
              <a:rPr lang="en-US" sz="2199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(CBD)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Lachgas</a:t>
            </a:r>
            <a:r>
              <a:rPr lang="en-US" sz="2199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</a:p>
          <a:p>
            <a:pPr algn="l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014664" y="2964475"/>
            <a:ext cx="10779904" cy="227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S3 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Leitlinie</a:t>
            </a: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Depression </a:t>
            </a:r>
          </a:p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Aus Sicht der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Leitliniengruppe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könnten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einige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dieser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experimentellen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Substanzen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zukünftig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eine</a:t>
            </a:r>
            <a:endParaRPr lang="en-US" sz="1657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Option für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therapieresistente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Patient*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innen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darstellen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</a:p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Die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Evidenzlage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eicht</a:t>
            </a: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jedoch</a:t>
            </a: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noch</a:t>
            </a: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1657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nicht</a:t>
            </a:r>
            <a:r>
              <a:rPr lang="en-US" sz="1657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aus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, um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spezifische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Empfehlungen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zu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formulieren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</a:p>
          <a:p>
            <a:pPr algn="ctr">
              <a:lnSpc>
                <a:spcPts val="2320"/>
              </a:lnSpc>
              <a:spcBef>
                <a:spcPct val="0"/>
              </a:spcBef>
            </a:pP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Vor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dem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Hintergrund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dass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die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Anwendung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nicht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nur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off-label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ist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sondern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mitunter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für den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Behandelnden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und die Patient*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innen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strafrechtliche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Konsequenzen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haben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kann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sowie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aus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ethischen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und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Sicherheitsgründen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kommt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ausschließlich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eine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Anwendung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innerhalb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klinischer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Studien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1657" dirty="0" err="1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infrage</a:t>
            </a:r>
            <a:r>
              <a:rPr lang="en-US" sz="1657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</a:p>
          <a:p>
            <a:pPr algn="ctr">
              <a:lnSpc>
                <a:spcPts val="2320"/>
              </a:lnSpc>
              <a:spcBef>
                <a:spcPct val="0"/>
              </a:spcBef>
            </a:pPr>
            <a:endParaRPr lang="en-US" sz="1657" dirty="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58105" y="6192697"/>
            <a:ext cx="10805376" cy="231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0"/>
              </a:lnSpc>
            </a:pPr>
            <a:r>
              <a:rPr lang="en-US" sz="4421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Zum </a:t>
            </a:r>
            <a:r>
              <a:rPr lang="en-US" sz="4421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Abschluss</a:t>
            </a:r>
            <a:r>
              <a:rPr lang="en-US" sz="4421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: </a:t>
            </a:r>
          </a:p>
          <a:p>
            <a:pPr algn="ctr">
              <a:lnSpc>
                <a:spcPts val="6190"/>
              </a:lnSpc>
            </a:pPr>
            <a:r>
              <a:rPr lang="en-US" sz="4421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Rolle der DIGAs? Rolle von KI?</a:t>
            </a:r>
          </a:p>
          <a:p>
            <a:pPr algn="ctr">
              <a:lnSpc>
                <a:spcPts val="6190"/>
              </a:lnSpc>
              <a:spcBef>
                <a:spcPct val="0"/>
              </a:spcBef>
            </a:pPr>
            <a:r>
              <a:rPr lang="en-US" sz="4421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Stellenwert</a:t>
            </a:r>
            <a:r>
              <a:rPr lang="en-US" sz="4421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 der </a:t>
            </a:r>
            <a:r>
              <a:rPr lang="en-US" sz="4421" b="1" dirty="0" err="1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Prävention</a:t>
            </a:r>
            <a:r>
              <a:rPr lang="en-US" sz="4421" b="1" dirty="0">
                <a:solidFill>
                  <a:srgbClr val="000000"/>
                </a:solidFill>
                <a:latin typeface="Camber 2 Bold"/>
                <a:ea typeface="Camber 2 Bold"/>
                <a:cs typeface="Camber 2 Bold"/>
                <a:sym typeface="Camber 2 Bold"/>
              </a:rPr>
              <a:t>? #Longevity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4519" y="5151124"/>
            <a:ext cx="5816618" cy="4668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Magnetkonvulsionstherapie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(Magnetic Seizure Therapy)</a:t>
            </a:r>
          </a:p>
          <a:p>
            <a:pPr algn="l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Lexend Bold"/>
              <a:ea typeface="Lexend Bold"/>
              <a:cs typeface="Lexend Bold"/>
              <a:sym typeface="Lexend Bold"/>
            </a:endParaRPr>
          </a:p>
          <a:p>
            <a:pPr algn="l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Tiefe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Hirnstimulation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(Deep Brain Stimulation)</a:t>
            </a:r>
          </a:p>
          <a:p>
            <a:pPr algn="l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Lexend Bold"/>
              <a:ea typeface="Lexend Bold"/>
              <a:cs typeface="Lexend Bold"/>
              <a:sym typeface="Lexend Bold"/>
            </a:endParaRPr>
          </a:p>
          <a:p>
            <a:pPr algn="l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Transkranielle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Gleichstromstimulation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(</a:t>
            </a: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tDCS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)</a:t>
            </a:r>
          </a:p>
          <a:p>
            <a:pPr algn="l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Lexend Bold"/>
              <a:ea typeface="Lexend Bold"/>
              <a:cs typeface="Lexend Bold"/>
              <a:sym typeface="Lexend Bold"/>
            </a:endParaRPr>
          </a:p>
          <a:p>
            <a:pPr algn="l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Craniale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Elektrostimulation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</a:p>
          <a:p>
            <a:pPr algn="l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Lexend Bold"/>
              <a:ea typeface="Lexend Bold"/>
              <a:cs typeface="Lexend Bold"/>
              <a:sym typeface="Lexend Bold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Transkranielle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Wechselstromstimulation</a:t>
            </a:r>
            <a:r>
              <a:rPr lang="en-US" sz="2200" b="1" dirty="0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5125" y="1028700"/>
            <a:ext cx="11572875" cy="7730592"/>
          </a:xfrm>
          <a:custGeom>
            <a:avLst/>
            <a:gdLst/>
            <a:ahLst/>
            <a:cxnLst/>
            <a:rect l="l" t="t" r="r" b="b"/>
            <a:pathLst>
              <a:path w="11572875" h="7730592">
                <a:moveTo>
                  <a:pt x="0" y="0"/>
                </a:moveTo>
                <a:lnTo>
                  <a:pt x="11572875" y="0"/>
                </a:lnTo>
                <a:lnTo>
                  <a:pt x="11572875" y="7730592"/>
                </a:lnTo>
                <a:lnTo>
                  <a:pt x="0" y="773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" r="-9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90500" y="190500"/>
            <a:ext cx="11058525" cy="9906000"/>
          </a:xfrm>
          <a:custGeom>
            <a:avLst/>
            <a:gdLst/>
            <a:ahLst/>
            <a:cxnLst/>
            <a:rect l="l" t="t" r="r" b="b"/>
            <a:pathLst>
              <a:path w="11058525" h="9906000">
                <a:moveTo>
                  <a:pt x="0" y="0"/>
                </a:moveTo>
                <a:lnTo>
                  <a:pt x="11058525" y="0"/>
                </a:lnTo>
                <a:lnTo>
                  <a:pt x="11058525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2861893" cy="1058901"/>
          </a:xfrm>
          <a:custGeom>
            <a:avLst/>
            <a:gdLst/>
            <a:ahLst/>
            <a:cxnLst/>
            <a:rect l="l" t="t" r="r" b="b"/>
            <a:pathLst>
              <a:path w="2861893" h="1058901">
                <a:moveTo>
                  <a:pt x="0" y="0"/>
                </a:moveTo>
                <a:lnTo>
                  <a:pt x="2861893" y="0"/>
                </a:lnTo>
                <a:lnTo>
                  <a:pt x="2861893" y="1058901"/>
                </a:lnTo>
                <a:lnTo>
                  <a:pt x="0" y="1058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3597369"/>
            <a:ext cx="7582089" cy="186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54"/>
              </a:lnSpc>
            </a:pPr>
            <a:r>
              <a:rPr lang="en-US" sz="13198" b="1">
                <a:solidFill>
                  <a:srgbClr val="0D4019"/>
                </a:solidFill>
                <a:latin typeface="Camber 1 Bold"/>
                <a:ea typeface="Camber 1 Bold"/>
                <a:cs typeface="Camber 1 Bold"/>
                <a:sym typeface="Camber 1 Bold"/>
              </a:rPr>
              <a:t>Danke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78712"/>
            <a:ext cx="7582089" cy="271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Dr. med. univ. Lukas Leitner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Facharzt für Psychiatrie und Psychotherapie 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Geriatrie 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21231D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21231D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Stadtbleiche 3 - 87629 Füssen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1231D"/>
                </a:solidFill>
                <a:latin typeface="Lexend"/>
                <a:ea typeface="Lexend"/>
                <a:cs typeface="Lexend"/>
                <a:sym typeface="Lexend"/>
              </a:rPr>
              <a:t>praxis@lukasleitner.bayern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69234" y="8940136"/>
            <a:ext cx="7048500" cy="318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09.07.2025 | Garmisch-Partenkirchen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050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4547235"/>
            <a:ext cx="6366650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Therapieresistente </a:t>
            </a:r>
          </a:p>
          <a:p>
            <a:pPr algn="ctr">
              <a:lnSpc>
                <a:spcPts val="4859"/>
              </a:lnSpc>
            </a:pPr>
            <a:r>
              <a:rPr lang="en-US" sz="4499" b="1">
                <a:solidFill>
                  <a:srgbClr val="C0F385"/>
                </a:solidFill>
                <a:latin typeface="Camber 1 Bold"/>
                <a:ea typeface="Camber 1 Bold"/>
                <a:cs typeface="Camber 1 Bold"/>
                <a:sym typeface="Camber 1 Bold"/>
              </a:rPr>
              <a:t>Depression (TRD)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7472" y="3118818"/>
            <a:ext cx="7991828" cy="460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Patient:innen die 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auf mindestens 2 unterschiedeliche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adäquat (auf-)dosierte Antidepressiva 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aus verschiedenen Wirkstoffklassen 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nicht angesprochen haben.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38888" b="-3888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206203" y="190500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4043939"/>
            <a:ext cx="6663354" cy="173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D4019"/>
                </a:solidFill>
                <a:latin typeface="Camber 2 Bold"/>
                <a:ea typeface="Camber 2 Bold"/>
                <a:cs typeface="Camber 2 Bold"/>
                <a:sym typeface="Camber 2 Bold"/>
              </a:rPr>
              <a:t>Therapieren wir zu langsam?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9550" y="191467"/>
            <a:ext cx="8308349" cy="9906000"/>
          </a:xfrm>
          <a:custGeom>
            <a:avLst/>
            <a:gdLst/>
            <a:ahLst/>
            <a:cxnLst/>
            <a:rect l="l" t="t" r="r" b="b"/>
            <a:pathLst>
              <a:path w="8308349" h="9906000">
                <a:moveTo>
                  <a:pt x="0" y="0"/>
                </a:moveTo>
                <a:lnTo>
                  <a:pt x="8308349" y="0"/>
                </a:lnTo>
                <a:lnTo>
                  <a:pt x="8308349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3101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2507505" y="0"/>
            <a:ext cx="1720836" cy="1505731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60013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59025" y="8511592"/>
            <a:ext cx="1706761" cy="1493416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60013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79666" y="2369408"/>
            <a:ext cx="7226134" cy="5511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5"/>
              </a:lnSpc>
            </a:pPr>
            <a:r>
              <a:rPr lang="en-US" sz="6689" b="1" dirty="0">
                <a:solidFill>
                  <a:srgbClr val="FFAB7E"/>
                </a:solidFill>
                <a:latin typeface="Camber 1 Bold"/>
                <a:ea typeface="Camber 1 Bold"/>
                <a:cs typeface="Camber 1 Bold"/>
                <a:sym typeface="Camber 1 Bold"/>
              </a:rPr>
              <a:t>Implementation Gap</a:t>
            </a:r>
          </a:p>
          <a:p>
            <a:pPr algn="ctr">
              <a:lnSpc>
                <a:spcPts val="7225"/>
              </a:lnSpc>
            </a:pPr>
            <a:endParaRPr lang="en-US" sz="6689" b="1" dirty="0">
              <a:solidFill>
                <a:srgbClr val="FFAB7E"/>
              </a:solidFill>
              <a:latin typeface="Camber 1 Bold"/>
              <a:ea typeface="Camber 1 Bold"/>
              <a:cs typeface="Camber 1 Bold"/>
              <a:sym typeface="Camber 1 Bold"/>
            </a:endParaRPr>
          </a:p>
          <a:p>
            <a:pPr algn="ctr">
              <a:lnSpc>
                <a:spcPts val="7225"/>
              </a:lnSpc>
            </a:pPr>
            <a:endParaRPr lang="en-US" sz="6689" b="1" dirty="0">
              <a:solidFill>
                <a:srgbClr val="FFAB7E"/>
              </a:solidFill>
              <a:latin typeface="Camber 1 Bold"/>
              <a:ea typeface="Camber 1 Bold"/>
              <a:cs typeface="Camber 1 Bold"/>
              <a:sym typeface="Camber 1 Bold"/>
            </a:endParaRPr>
          </a:p>
          <a:p>
            <a:pPr algn="ctr">
              <a:lnSpc>
                <a:spcPts val="7225"/>
              </a:lnSpc>
            </a:pPr>
            <a:r>
              <a:rPr lang="en-US" sz="6689" b="1" dirty="0">
                <a:solidFill>
                  <a:srgbClr val="FFAB7E"/>
                </a:solidFill>
                <a:latin typeface="Camber 1 Bold"/>
                <a:ea typeface="Camber 1 Bold"/>
                <a:cs typeface="Camber 1 Bold"/>
                <a:sym typeface="Camber 1 Bold"/>
              </a:rPr>
              <a:t>Do not wait longer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32720" y="1866488"/>
            <a:ext cx="707368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000" b="1">
                <a:solidFill>
                  <a:srgbClr val="600133"/>
                </a:solidFill>
                <a:latin typeface="Camber 1 Bold"/>
                <a:ea typeface="Camber 1 Bold"/>
                <a:cs typeface="Camber 1 Bold"/>
                <a:sym typeface="Camber 1 Bold"/>
              </a:rPr>
              <a:t>First Line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07505" y="2740836"/>
            <a:ext cx="172411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00133"/>
                </a:solidFill>
                <a:latin typeface="Lexend Deca"/>
                <a:ea typeface="Lexend Deca"/>
                <a:cs typeface="Lexend Deca"/>
                <a:sym typeface="Lexend Deca"/>
              </a:rPr>
              <a:t>Median 165 Tage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61386" y="3655075"/>
            <a:ext cx="221634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600133"/>
                </a:solidFill>
                <a:latin typeface="Camber 2 Bold"/>
                <a:ea typeface="Camber 2 Bold"/>
                <a:cs typeface="Camber 2 Bold"/>
                <a:sym typeface="Camber 2 Bold"/>
              </a:rPr>
              <a:t>Second 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65745" y="4979050"/>
            <a:ext cx="223152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600133"/>
                </a:solidFill>
                <a:latin typeface="Lexend Deca"/>
                <a:ea typeface="Lexend Deca"/>
                <a:cs typeface="Lexend Deca"/>
                <a:sym typeface="Lexend Deca"/>
              </a:rPr>
              <a:t>Median 197 Tage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15588" y="6040943"/>
            <a:ext cx="496103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600133"/>
                </a:solidFill>
                <a:latin typeface="Camber 2 Bold"/>
                <a:ea typeface="Camber 2 Bold"/>
                <a:cs typeface="Camber 2 Bold"/>
                <a:sym typeface="Camber 2 Bold"/>
              </a:rPr>
              <a:t>Third Line and Beyond: TRD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0388" y="7480344"/>
            <a:ext cx="642803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600133"/>
                </a:solidFill>
                <a:latin typeface="Lexend Deca"/>
                <a:ea typeface="Lexend Deca"/>
                <a:cs typeface="Lexend Deca"/>
                <a:sym typeface="Lexend Deca"/>
              </a:rPr>
              <a:t>Median 552 Tage bis eine TRD diagnostiziert wird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6247" cy="264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91825" y="191467"/>
            <a:ext cx="14560295" cy="9500592"/>
          </a:xfrm>
          <a:custGeom>
            <a:avLst/>
            <a:gdLst/>
            <a:ahLst/>
            <a:cxnLst/>
            <a:rect l="l" t="t" r="r" b="b"/>
            <a:pathLst>
              <a:path w="14560295" h="9500592">
                <a:moveTo>
                  <a:pt x="0" y="0"/>
                </a:moveTo>
                <a:lnTo>
                  <a:pt x="14560295" y="0"/>
                </a:lnTo>
                <a:lnTo>
                  <a:pt x="14560295" y="9500592"/>
                </a:lnTo>
                <a:lnTo>
                  <a:pt x="0" y="950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230906" y="9789237"/>
            <a:ext cx="17826187" cy="30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6"/>
              </a:lnSpc>
              <a:spcBef>
                <a:spcPct val="0"/>
              </a:spcBef>
            </a:pPr>
            <a:r>
              <a:rPr lang="en-US" sz="1825" b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The Lancet Commission on global mental health and sustainable developmentPatel, Vikram et al. The Lancet, Volume 392, Issue 10157, 1553 - 1598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191467"/>
            <a:ext cx="17907000" cy="9904066"/>
            <a:chOff x="0" y="0"/>
            <a:chExt cx="4716247" cy="2608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6247" cy="2608478"/>
            </a:xfrm>
            <a:custGeom>
              <a:avLst/>
              <a:gdLst/>
              <a:ahLst/>
              <a:cxnLst/>
              <a:rect l="l" t="t" r="r" b="b"/>
              <a:pathLst>
                <a:path w="4716247" h="2608478">
                  <a:moveTo>
                    <a:pt x="0" y="0"/>
                  </a:moveTo>
                  <a:lnTo>
                    <a:pt x="4716247" y="0"/>
                  </a:lnTo>
                  <a:lnTo>
                    <a:pt x="4716247" y="2608478"/>
                  </a:lnTo>
                  <a:lnTo>
                    <a:pt x="0" y="2608478"/>
                  </a:lnTo>
                  <a:close/>
                </a:path>
              </a:pathLst>
            </a:custGeom>
            <a:solidFill>
              <a:srgbClr val="E6FADC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716247" cy="2665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52442" y="2336580"/>
            <a:ext cx="10836352" cy="6921720"/>
          </a:xfrm>
          <a:custGeom>
            <a:avLst/>
            <a:gdLst/>
            <a:ahLst/>
            <a:cxnLst/>
            <a:rect l="l" t="t" r="r" b="b"/>
            <a:pathLst>
              <a:path w="10836352" h="6921720">
                <a:moveTo>
                  <a:pt x="0" y="0"/>
                </a:moveTo>
                <a:lnTo>
                  <a:pt x="10836352" y="0"/>
                </a:lnTo>
                <a:lnTo>
                  <a:pt x="10836352" y="6921720"/>
                </a:lnTo>
                <a:lnTo>
                  <a:pt x="0" y="6921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6371109" y="971550"/>
            <a:ext cx="55457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Critical periods for intervention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25363" y="1761196"/>
            <a:ext cx="81724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Lexend Bold"/>
                <a:ea typeface="Lexend Bold"/>
                <a:cs typeface="Lexend Bold"/>
                <a:sym typeface="Lexend Bold"/>
              </a:rPr>
              <a:t>CRITICAL PERIODS IN BRAIN DEVELOPMENT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0" y="190500"/>
            <a:ext cx="17907000" cy="9906000"/>
          </a:xfrm>
          <a:custGeom>
            <a:avLst/>
            <a:gdLst/>
            <a:ahLst/>
            <a:cxnLst/>
            <a:rect l="l" t="t" r="r" b="b"/>
            <a:pathLst>
              <a:path w="17907000" h="9906000">
                <a:moveTo>
                  <a:pt x="0" y="0"/>
                </a:moveTo>
                <a:lnTo>
                  <a:pt x="17907000" y="0"/>
                </a:lnTo>
                <a:lnTo>
                  <a:pt x="17907000" y="9906000"/>
                </a:lnTo>
                <a:lnTo>
                  <a:pt x="0" y="990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684155" y="1185878"/>
            <a:ext cx="1641815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FFAB7E"/>
                </a:solidFill>
                <a:latin typeface="Camber 2 Bold"/>
                <a:ea typeface="Camber 2 Bold"/>
                <a:cs typeface="Camber 2 Bold"/>
                <a:sym typeface="Camber 2 Bold"/>
              </a:rPr>
              <a:t>Prävention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24228"/>
            <a:ext cx="1641815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FFAB7E"/>
                </a:solidFill>
                <a:latin typeface="Camber 2 Bold"/>
                <a:ea typeface="Camber 2 Bold"/>
                <a:cs typeface="Camber 2 Bold"/>
                <a:sym typeface="Camber 2 Bold"/>
              </a:rPr>
              <a:t>Interdisziplinäre Zusammenarbeit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30401" y="6838664"/>
            <a:ext cx="1779690" cy="59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SPDI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10230" y="8177635"/>
            <a:ext cx="1528770" cy="646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STÄB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4497" y="8667680"/>
            <a:ext cx="4236220" cy="28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  <a:spcBef>
                <a:spcPct val="0"/>
              </a:spcBef>
            </a:pPr>
            <a:r>
              <a:rPr lang="en-US" sz="1687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und viele weitere Beratungsstellen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66182" y="6270552"/>
            <a:ext cx="3897018" cy="936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 u="sng" dirty="0" err="1">
                <a:solidFill>
                  <a:srgbClr val="FFAB7E"/>
                </a:solidFill>
                <a:latin typeface="Camber 2 Bold"/>
                <a:ea typeface="Camber 2 Bold"/>
                <a:cs typeface="Camber 2 Bold"/>
                <a:sym typeface="Camber 2 Bold"/>
              </a:rPr>
              <a:t>Hausärzte</a:t>
            </a:r>
            <a:endParaRPr lang="en-US" sz="5499" b="1" u="sng" dirty="0">
              <a:solidFill>
                <a:srgbClr val="FFAB7E"/>
              </a:solidFill>
              <a:latin typeface="Camber 2 Bold"/>
              <a:ea typeface="Camber 2 Bold"/>
              <a:cs typeface="Camber 2 Bold"/>
              <a:sym typeface="Camber 2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80616" y="6051794"/>
            <a:ext cx="3087984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Fachärzte</a:t>
            </a:r>
            <a:endParaRPr lang="en-US" sz="3399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15485" y="7103777"/>
            <a:ext cx="5469434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Ambulant </a:t>
            </a:r>
            <a:r>
              <a:rPr lang="en-US" sz="3100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Betreutes</a:t>
            </a:r>
            <a:r>
              <a:rPr lang="en-US" sz="3100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3100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Wohnen</a:t>
            </a:r>
            <a:endParaRPr lang="en-US" sz="3100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8256" y="8010960"/>
            <a:ext cx="4293973" cy="4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4"/>
              </a:lnSpc>
              <a:spcBef>
                <a:spcPct val="0"/>
              </a:spcBef>
            </a:pPr>
            <a:r>
              <a:rPr lang="en-US" sz="2567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WfbM</a:t>
            </a:r>
            <a:r>
              <a:rPr lang="en-US" sz="2567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 (</a:t>
            </a:r>
            <a:r>
              <a:rPr lang="en-US" sz="2567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Eingliederungshilfe</a:t>
            </a:r>
            <a:r>
              <a:rPr lang="en-US" sz="2567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09328" y="7864403"/>
            <a:ext cx="3139673" cy="565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  <a:spcBef>
                <a:spcPct val="0"/>
              </a:spcBef>
            </a:pPr>
            <a:r>
              <a:rPr lang="en-US" sz="3342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Tagesstätten</a:t>
            </a:r>
            <a:endParaRPr lang="en-US" sz="3342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4584" y="6370213"/>
            <a:ext cx="2579616" cy="47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5"/>
              </a:lnSpc>
              <a:spcBef>
                <a:spcPct val="0"/>
              </a:spcBef>
            </a:pPr>
            <a:r>
              <a:rPr lang="en-US" sz="2818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Hospizverein</a:t>
            </a:r>
            <a:endParaRPr lang="en-US" sz="2818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81022" y="5778490"/>
            <a:ext cx="3404825" cy="47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7"/>
              </a:lnSpc>
              <a:spcBef>
                <a:spcPct val="0"/>
              </a:spcBef>
            </a:pPr>
            <a:r>
              <a:rPr lang="en-US" sz="2819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Caritas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51056" y="5118262"/>
            <a:ext cx="7651254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Krisendienst Bayern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57798" y="8019189"/>
            <a:ext cx="4527121" cy="51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  <a:spcBef>
                <a:spcPct val="0"/>
              </a:spcBef>
            </a:pPr>
            <a:r>
              <a:rPr lang="en-US" sz="3041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Schuldnerberatung</a:t>
            </a:r>
            <a:endParaRPr lang="en-US" sz="3041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35473" y="8894726"/>
            <a:ext cx="4674618" cy="90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2576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gesetzliche Betreuer, Amtsgericht, Landratsämter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4337" y="4757436"/>
            <a:ext cx="4195245" cy="90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2574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Kliniken</a:t>
            </a:r>
            <a:r>
              <a:rPr lang="en-US" sz="2574" dirty="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, PIAs, </a:t>
            </a:r>
            <a:r>
              <a:rPr lang="en-US" sz="2574" dirty="0" err="1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Tageskliniken</a:t>
            </a:r>
            <a:endParaRPr lang="en-US" sz="2574" dirty="0">
              <a:solidFill>
                <a:srgbClr val="FFAB7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31811" y="9243166"/>
            <a:ext cx="5918408" cy="39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7"/>
              </a:lnSpc>
              <a:spcBef>
                <a:spcPct val="0"/>
              </a:spcBef>
            </a:pPr>
            <a:r>
              <a:rPr lang="en-US" sz="2312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stationäre und ambulante Rehabilitation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4035" y="5003963"/>
            <a:ext cx="429397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AB7E"/>
                </a:solidFill>
                <a:latin typeface="Lexend"/>
                <a:ea typeface="Lexend"/>
                <a:cs typeface="Lexend"/>
                <a:sym typeface="Lexend"/>
              </a:rPr>
              <a:t>Pflege, MFA, Sozialarbeiter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1234</Words>
  <Application>Microsoft Macintosh PowerPoint</Application>
  <PresentationFormat>Benutzerdefiniert</PresentationFormat>
  <Paragraphs>258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Calibri</vt:lpstr>
      <vt:lpstr>Camber 1 Bold</vt:lpstr>
      <vt:lpstr>Lexend</vt:lpstr>
      <vt:lpstr>Lexend Bold</vt:lpstr>
      <vt:lpstr>Lexend Deca</vt:lpstr>
      <vt:lpstr>Arial</vt:lpstr>
      <vt:lpstr>Camber 2 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Lukas Leitner Präsentation</dc:title>
  <cp:lastModifiedBy>Lukas Leitner</cp:lastModifiedBy>
  <cp:revision>3</cp:revision>
  <dcterms:created xsi:type="dcterms:W3CDTF">2006-08-16T00:00:00Z</dcterms:created>
  <dcterms:modified xsi:type="dcterms:W3CDTF">2025-07-08T21:25:23Z</dcterms:modified>
  <dc:identifier>DAGmU_LVjvs</dc:identifier>
</cp:coreProperties>
</file>